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18"/>
  </p:notesMasterIdLst>
  <p:sldIdLst>
    <p:sldId id="256" r:id="rId2"/>
    <p:sldId id="257" r:id="rId3"/>
    <p:sldId id="268" r:id="rId4"/>
    <p:sldId id="258" r:id="rId5"/>
    <p:sldId id="259" r:id="rId6"/>
    <p:sldId id="269" r:id="rId7"/>
    <p:sldId id="270" r:id="rId8"/>
    <p:sldId id="261" r:id="rId9"/>
    <p:sldId id="267" r:id="rId10"/>
    <p:sldId id="262" r:id="rId11"/>
    <p:sldId id="271" r:id="rId12"/>
    <p:sldId id="272" r:id="rId13"/>
    <p:sldId id="265" r:id="rId14"/>
    <p:sldId id="264" r:id="rId15"/>
    <p:sldId id="266" r:id="rId16"/>
    <p:sldId id="274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0F8"/>
    <a:srgbClr val="CCCA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Styl pośredni 4 — Ak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20" y="60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2.jpg>
</file>

<file path=ppt/media/image3.png>
</file>

<file path=ppt/media/image4.png>
</file>

<file path=ppt/media/image5.sv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88075-CB12-48CC-9DC5-2E5366DF3020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2B100F-0CE4-4F42-B7DB-CAF9C818A82E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25138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2">
                    <a:lumMod val="7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429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23858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03260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3961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11784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2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2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accent2">
                  <a:lumMod val="50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600">
                <a:solidFill>
                  <a:schemeClr val="tx2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896" y="521208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2080"/>
            <a:ext cx="2112264" cy="228600"/>
          </a:xfrm>
        </p:spPr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574338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304475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tx2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22096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9779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5098797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pl-PL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56032"/>
          </a:xfrm>
        </p:spPr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30694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56032"/>
          </a:xfrm>
        </p:spPr>
        <p:txBody>
          <a:bodyPr/>
          <a:lstStyle/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95976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9464" y="6214535"/>
            <a:ext cx="274320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DFD69258-91B1-4F9E-B12A-A79E321217E3}" type="datetimeFigureOut">
              <a:rPr lang="pl-PL" smtClean="0"/>
              <a:t>05.12.2018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214535"/>
            <a:ext cx="521208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48535" y="6214535"/>
            <a:ext cx="1463040" cy="2560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F8F0BA7-5FD1-4594-A452-168ED460AAC7}" type="slidenum">
              <a:rPr lang="pl-PL" smtClean="0"/>
              <a:t>‹#›</a:t>
            </a:fld>
            <a:endParaRPr lang="pl-PL"/>
          </a:p>
        </p:txBody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4082749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mfiles.pl/pl/index.php/Kreatywno%C5%9B%C4%87?fbclid=IwAR3OrwU2lCo7_JfF2wlF2Cyaw8dGkAmAd7FbODD0_GZE0WrxYbZI9AohQ1I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sv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91F0B83-9DF1-4181-B6AF-C19EC7D3EA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b="1" dirty="0"/>
              <a:t>KREATYWNOŚĆ W KOMUNIKACJI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23C9F70-99FB-43C2-A0D6-0353058D8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16843" y="4414836"/>
            <a:ext cx="9358313" cy="840921"/>
          </a:xfrm>
        </p:spPr>
        <p:txBody>
          <a:bodyPr>
            <a:normAutofit/>
          </a:bodyPr>
          <a:lstStyle/>
          <a:p>
            <a:r>
              <a:rPr lang="pl-PL" sz="2300" dirty="0"/>
              <a:t>Mateusz Guściora * Anna Niemiec * Anita Piechocka * Anna Szewczyk</a:t>
            </a:r>
          </a:p>
        </p:txBody>
      </p:sp>
    </p:spTree>
    <p:extLst>
      <p:ext uri="{BB962C8B-B14F-4D97-AF65-F5344CB8AC3E}">
        <p14:creationId xmlns:p14="http://schemas.microsoft.com/office/powerpoint/2010/main" val="899219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A6E432D-2114-4B91-80F6-857FBC33D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7037" y="728902"/>
            <a:ext cx="7417925" cy="1517035"/>
          </a:xfrm>
          <a:pattFill prst="openDmnd">
            <a:fgClr>
              <a:schemeClr val="bg2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pl-PL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SKOJARZENIA</a:t>
            </a:r>
          </a:p>
        </p:txBody>
      </p:sp>
      <p:graphicFrame>
        <p:nvGraphicFramePr>
          <p:cNvPr id="5" name="Symbol zastępczy zawartości 4">
            <a:extLst>
              <a:ext uri="{FF2B5EF4-FFF2-40B4-BE49-F238E27FC236}">
                <a16:creationId xmlns:a16="http://schemas.microsoft.com/office/drawing/2014/main" id="{34C730B4-AACC-4975-9CCB-5863DDFFBA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21809902"/>
              </p:ext>
            </p:extLst>
          </p:nvPr>
        </p:nvGraphicFramePr>
        <p:xfrm>
          <a:off x="2473324" y="3282451"/>
          <a:ext cx="7245350" cy="2743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22675">
                  <a:extLst>
                    <a:ext uri="{9D8B030D-6E8A-4147-A177-3AD203B41FA5}">
                      <a16:colId xmlns:a16="http://schemas.microsoft.com/office/drawing/2014/main" val="4202361091"/>
                    </a:ext>
                  </a:extLst>
                </a:gridCol>
                <a:gridCol w="3622675">
                  <a:extLst>
                    <a:ext uri="{9D8B030D-6E8A-4147-A177-3AD203B41FA5}">
                      <a16:colId xmlns:a16="http://schemas.microsoft.com/office/drawing/2014/main" val="34367434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l-PL" sz="2400" dirty="0">
                          <a:solidFill>
                            <a:schemeClr val="tx1"/>
                          </a:solidFill>
                        </a:rPr>
                        <a:t>KOLUMNA 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>
                          <a:solidFill>
                            <a:schemeClr val="tx1"/>
                          </a:solidFill>
                        </a:rPr>
                        <a:t>KOLUMNA 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503473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400" dirty="0"/>
                        <a:t>Kot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/>
                        <a:t>Chmura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0869107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400" dirty="0"/>
                        <a:t>Robot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/>
                        <a:t>Nożyczki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2890903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400" dirty="0"/>
                        <a:t>Poniedziałek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/>
                        <a:t>Film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8263633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400" dirty="0"/>
                        <a:t>Bariera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/>
                        <a:t>Deser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28810925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400" dirty="0"/>
                        <a:t>Stół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r>
                        <a:rPr lang="pl-PL" sz="2400" dirty="0"/>
                        <a:t>Fletnia Pana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blipFill>
                      <a:blip r:embed="rId2"/>
                      <a:tile tx="0" ty="0" sx="100000" sy="100000" flip="none" algn="tl"/>
                    </a:blipFill>
                  </a:tcPr>
                </a:tc>
                <a:extLst>
                  <a:ext uri="{0D108BD9-81ED-4DB2-BD59-A6C34878D82A}">
                    <a16:rowId xmlns:a16="http://schemas.microsoft.com/office/drawing/2014/main" val="3058102898"/>
                  </a:ext>
                </a:extLst>
              </a:tr>
            </a:tbl>
          </a:graphicData>
        </a:graphic>
      </p:graphicFrame>
      <p:sp>
        <p:nvSpPr>
          <p:cNvPr id="6" name="pole tekstowe 5">
            <a:extLst>
              <a:ext uri="{FF2B5EF4-FFF2-40B4-BE49-F238E27FC236}">
                <a16:creationId xmlns:a16="http://schemas.microsoft.com/office/drawing/2014/main" id="{68366B06-B5C1-47D0-A94E-1305177892A0}"/>
              </a:ext>
            </a:extLst>
          </p:cNvPr>
          <p:cNvSpPr txBox="1"/>
          <p:nvPr/>
        </p:nvSpPr>
        <p:spPr>
          <a:xfrm>
            <a:off x="2641185" y="6025651"/>
            <a:ext cx="7638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„Kobieta jest jak książka kryminalna, nigdy nie wiesz co się stanie.”</a:t>
            </a:r>
          </a:p>
        </p:txBody>
      </p:sp>
      <p:sp>
        <p:nvSpPr>
          <p:cNvPr id="7" name="pole tekstowe 6">
            <a:extLst>
              <a:ext uri="{FF2B5EF4-FFF2-40B4-BE49-F238E27FC236}">
                <a16:creationId xmlns:a16="http://schemas.microsoft.com/office/drawing/2014/main" id="{02F780B0-35ED-4BF5-BE9C-6BD0EF37D62B}"/>
              </a:ext>
            </a:extLst>
          </p:cNvPr>
          <p:cNvSpPr txBox="1"/>
          <p:nvPr/>
        </p:nvSpPr>
        <p:spPr>
          <a:xfrm>
            <a:off x="2387037" y="2451454"/>
            <a:ext cx="72456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Jeden wyraz z kolumny 1 łączymy z jednym wyrazem z kolumny 2 i uzasadniamy. </a:t>
            </a:r>
          </a:p>
        </p:txBody>
      </p:sp>
    </p:spTree>
    <p:extLst>
      <p:ext uri="{BB962C8B-B14F-4D97-AF65-F5344CB8AC3E}">
        <p14:creationId xmlns:p14="http://schemas.microsoft.com/office/powerpoint/2010/main" val="13523600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009E310-C7C2-4F23-B466-4417C8ED3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0D9C7C-2C5D-4FFF-83DE-742A88A96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C31FF5-F97E-4082-BFC5-A880DB9F3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1150" y="457200"/>
            <a:ext cx="8533646" cy="594360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015B4CE-42DE-4E9B-B800-B5B8142E6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2467" y="621793"/>
            <a:ext cx="8198780" cy="5614416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1C9B08A-9486-438D-8793-0253FE953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616" y="1099383"/>
            <a:ext cx="7417925" cy="1298862"/>
          </a:xfrm>
          <a:solidFill>
            <a:srgbClr val="E1E0F8"/>
          </a:solidFill>
        </p:spPr>
        <p:txBody>
          <a:bodyPr>
            <a:normAutofit/>
          </a:bodyPr>
          <a:lstStyle/>
          <a:p>
            <a:pPr algn="ctr"/>
            <a:r>
              <a:rPr lang="pl-PL" b="1" dirty="0">
                <a:solidFill>
                  <a:schemeClr val="tx1"/>
                </a:solidFill>
              </a:rPr>
              <a:t>SZYFR</a:t>
            </a:r>
            <a:endParaRPr lang="pl-PL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D3E00F-C86E-43D5-A022-8DA2406D3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4616" y="2626840"/>
            <a:ext cx="7245103" cy="313177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l-PL" sz="3200" dirty="0"/>
              <a:t>Każda grupa ma </a:t>
            </a:r>
            <a:r>
              <a:rPr lang="pl-PL" sz="3200" b="1" dirty="0"/>
              <a:t>7 min </a:t>
            </a:r>
            <a:r>
              <a:rPr lang="pl-PL" sz="3200" dirty="0"/>
              <a:t>na wymyślenie </a:t>
            </a:r>
            <a:r>
              <a:rPr lang="pl-PL" sz="3200" b="1" dirty="0"/>
              <a:t>szyfru</a:t>
            </a:r>
            <a:r>
              <a:rPr lang="pl-PL" sz="3200" dirty="0"/>
              <a:t>, którym będzie się komunikować.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l-PL" sz="3200" dirty="0"/>
              <a:t>Każda grupa dostanie </a:t>
            </a:r>
            <a:r>
              <a:rPr lang="pl-PL" sz="3200" b="1" dirty="0"/>
              <a:t>karteczkę z tytułem filmu</a:t>
            </a:r>
            <a:r>
              <a:rPr lang="pl-PL" sz="3200" dirty="0"/>
              <a:t> – wybraniec z grupy ma </a:t>
            </a:r>
            <a:r>
              <a:rPr lang="pl-PL" sz="3200" b="1" dirty="0"/>
              <a:t>2 min</a:t>
            </a:r>
            <a:r>
              <a:rPr lang="pl-PL" sz="3200" dirty="0"/>
              <a:t> na przekazanie swojej grupie tego tytułu tak, aby osoby z poza grupy nie zgadły nazwy filmu. 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pl-PL" sz="3200" dirty="0"/>
              <a:t>Komu się uda dostanie ciasteczko </a:t>
            </a:r>
            <a:r>
              <a:rPr lang="pl-PL" sz="3200" dirty="0">
                <a:sym typeface="Wingdings" panose="05000000000000000000" pitchFamily="2" charset="2"/>
              </a:rPr>
              <a:t> </a:t>
            </a:r>
            <a:endParaRPr lang="pl-PL" sz="3200" dirty="0"/>
          </a:p>
          <a:p>
            <a:endParaRPr lang="pl-PL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228670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EC196E3-3423-440C-B023-38F453CA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  <a:pattFill prst="openDmnd">
            <a:fgClr>
              <a:schemeClr val="accent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ŚPIEWAJĄCE FORTEPIANY</a:t>
            </a:r>
          </a:p>
        </p:txBody>
      </p:sp>
      <p:pic>
        <p:nvPicPr>
          <p:cNvPr id="11" name="Obraz 3">
            <a:extLst>
              <a:ext uri="{FF2B5EF4-FFF2-40B4-BE49-F238E27FC236}">
                <a16:creationId xmlns:a16="http://schemas.microsoft.com/office/drawing/2014/main" id="{714F2624-5D93-4626-B717-B05AF7B5DF7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87" r="52087" b="1"/>
          <a:stretch/>
        </p:blipFill>
        <p:spPr>
          <a:xfrm>
            <a:off x="9880871" y="4065423"/>
            <a:ext cx="1454393" cy="225066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C89DC08-9B7D-4143-A33C-5B850E484665}"/>
              </a:ext>
            </a:extLst>
          </p:cNvPr>
          <p:cNvSpPr txBox="1"/>
          <p:nvPr/>
        </p:nvSpPr>
        <p:spPr>
          <a:xfrm>
            <a:off x="5844209" y="2623875"/>
            <a:ext cx="32600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Znajdzcie piosenkę, która zawiera w sobie jak najwięcej elementów z obrazka po lewej. 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23523B8B-9CBF-4E3C-A6DB-F16DF6B92D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511" y="2513204"/>
            <a:ext cx="4668697" cy="3501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9530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2B8BE879-D859-41B3-979F-E4197526D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754" y="875324"/>
            <a:ext cx="3536510" cy="5093520"/>
          </a:xfrm>
        </p:spPr>
        <p:txBody>
          <a:bodyPr>
            <a:normAutofit/>
          </a:bodyPr>
          <a:lstStyle/>
          <a:p>
            <a:pPr algn="ctr"/>
            <a:r>
              <a:rPr lang="pl-PL" sz="4100" b="1" dirty="0"/>
              <a:t>RYSOWANIE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B19C35E-4E30-4F1D-9FC2-F2FA6191E4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819" y="466344"/>
            <a:ext cx="3959352" cy="592531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D3E1FAA8-C848-4D11-848F-2B9EF1A82D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8124" y="559477"/>
            <a:ext cx="5647076" cy="5475563"/>
          </a:xfrm>
        </p:spPr>
        <p:txBody>
          <a:bodyPr anchor="ctr">
            <a:normAutofit/>
          </a:bodyPr>
          <a:lstStyle/>
          <a:p>
            <a:r>
              <a:rPr lang="pl-PL" sz="2800" dirty="0"/>
              <a:t>Jedna osoba z grupy dostaje gotowy obrazek i musi słownie przekazać co się na nim znajduje tak, aby reszta grupy mogła go narysować. </a:t>
            </a:r>
          </a:p>
          <a:p>
            <a:r>
              <a:rPr lang="pl-PL" sz="2800" dirty="0"/>
              <a:t>Grupa, której prace będą najbardziej podobne do oryginalnego obrazka dostaje ciasteczko! </a:t>
            </a:r>
            <a:r>
              <a:rPr lang="pl-PL" sz="2800" dirty="0">
                <a:sym typeface="Wingdings" panose="05000000000000000000" pitchFamily="2" charset="2"/>
              </a:rPr>
              <a:t> 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3309745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84B5FFB-E400-49F0-8153-75622C96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9E734E7-3EBF-463F-9D80-2668EE36A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4685F97-04E2-4F32-B20B-3CB5C4D1F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7F0196-A6E1-4D1C-B47F-8CF95D759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521404AE-4400-43A1-94EC-16F37AE0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96CF6F17-8CCC-492C-A2CB-97CCBF7C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393A3195-94A6-4E0A-BE4A-12564DAEE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F91373ED-58A8-4EEA-959E-7BD3C97B1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B66F8A2C-B8CF-4B20-9A73-2ADCF6302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80C23B1-7427-4DF4-BFF1-60CD7E93B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1FE0FE9-3860-4EF1-8717-BFDCD374EBDE}"/>
              </a:ext>
            </a:extLst>
          </p:cNvPr>
          <p:cNvSpPr txBox="1"/>
          <p:nvPr/>
        </p:nvSpPr>
        <p:spPr>
          <a:xfrm>
            <a:off x="1282857" y="1102960"/>
            <a:ext cx="66260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800" b="1" dirty="0"/>
              <a:t>HASŁO REKLAMOWE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4A27A33-20AF-4C1E-9C98-F020161068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78715" y="2186252"/>
            <a:ext cx="4762500" cy="334327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5F7816-29E1-45AC-8AF9-F88B0FF6190C}"/>
              </a:ext>
            </a:extLst>
          </p:cNvPr>
          <p:cNvSpPr txBox="1"/>
          <p:nvPr/>
        </p:nvSpPr>
        <p:spPr>
          <a:xfrm>
            <a:off x="8439857" y="1907810"/>
            <a:ext cx="258418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/>
              <a:t>Wymyślcie hasło reklamowe dla grających kapci. </a:t>
            </a:r>
          </a:p>
          <a:p>
            <a:r>
              <a:rPr lang="pl-PL" sz="2800" dirty="0"/>
              <a:t>Nagrodą jest WIĘCEJ CIASTECZEK!</a:t>
            </a:r>
          </a:p>
        </p:txBody>
      </p:sp>
    </p:spTree>
    <p:extLst>
      <p:ext uri="{BB962C8B-B14F-4D97-AF65-F5344CB8AC3E}">
        <p14:creationId xmlns:p14="http://schemas.microsoft.com/office/powerpoint/2010/main" val="23718428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A61120C-5AE7-44CF-812C-18229DFB47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BIBLIOGRAFIA 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B7C18F2B-595D-45DA-9B1E-B7AECD29CA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>
                <a:hlinkClick r:id="rId2"/>
              </a:rPr>
              <a:t>https://mfiles.pl/pl/index.php/Kreatywno%C5%9B%C4%87?fbclid=IwAR3OrwU2lCo7_JfF2wlF2Cyaw8dGkAmAd7FbODD0_GZE0WrxYbZI9AohQ1I</a:t>
            </a:r>
            <a:r>
              <a:rPr lang="pl-PL" dirty="0"/>
              <a:t> </a:t>
            </a:r>
          </a:p>
          <a:p>
            <a:r>
              <a:rPr lang="pl-PL" dirty="0"/>
              <a:t>„Trening twórczości” – Edward </a:t>
            </a:r>
            <a:r>
              <a:rPr lang="pl-PL" dirty="0" err="1"/>
              <a:t>Nęcka</a:t>
            </a:r>
            <a:r>
              <a:rPr lang="pl-PL" dirty="0"/>
              <a:t> </a:t>
            </a:r>
          </a:p>
          <a:p>
            <a:r>
              <a:rPr lang="pl-PL" dirty="0"/>
              <a:t>„Komunikacja kreatywna w działaniach public relations” – </a:t>
            </a:r>
            <a:r>
              <a:rPr lang="pl-PL" dirty="0" err="1"/>
              <a:t>Dalibor</a:t>
            </a:r>
            <a:r>
              <a:rPr lang="pl-PL"/>
              <a:t> Jakus 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77844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91F0B83-9DF1-4181-B6AF-C19EC7D3EA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b="1" dirty="0"/>
              <a:t>DZIĘKUJEMY ZA UWAGĘ</a:t>
            </a:r>
          </a:p>
        </p:txBody>
      </p:sp>
    </p:spTree>
    <p:extLst>
      <p:ext uri="{BB962C8B-B14F-4D97-AF65-F5344CB8AC3E}">
        <p14:creationId xmlns:p14="http://schemas.microsoft.com/office/powerpoint/2010/main" val="17078752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80000"/>
                <a:shade val="100000"/>
                <a:satMod val="300000"/>
              </a:schemeClr>
            </a:gs>
            <a:gs pos="100000">
              <a:schemeClr val="bg2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E25BDA2-3F4D-4B38-90E7-989465ECD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65EEA05-AD42-442F-B6C6-CB9FC2894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C96869A-A70D-42F7-876F-605CB1718F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CD407CC-EF5C-486F-9A14-7F681F986D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9FC5D952-0081-4814-9C3D-9BB0BDCBE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32835" y="1420706"/>
            <a:ext cx="3466540" cy="4016587"/>
          </a:xfrm>
        </p:spPr>
        <p:txBody>
          <a:bodyPr>
            <a:normAutofit/>
          </a:bodyPr>
          <a:lstStyle/>
          <a:p>
            <a:r>
              <a:rPr lang="pl-PL" sz="3100" b="1" dirty="0"/>
              <a:t>CZYM JEST KREATYWNOŚĆ?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D90D25E-CE70-44D2-9649-0525C629C0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0519" y="1420706"/>
            <a:ext cx="5514758" cy="4016587"/>
          </a:xfrm>
        </p:spPr>
        <p:txBody>
          <a:bodyPr anchor="ctr">
            <a:normAutofit lnSpcReduction="10000"/>
          </a:bodyPr>
          <a:lstStyle/>
          <a:p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Kreatywność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  jest zdolnością do tworzenia nowych rozwiązań. Jednocześnie jest </a:t>
            </a:r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procesem umysłowym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który skutkuje powstaniem nowych </a:t>
            </a:r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koncepcji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idei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lub nowych </a:t>
            </a:r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skojarzeń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Kreatywność odnosi się do uruchomienia nowych perspektyw oraz do tworzenia nowych możliwości. To proces rozwijania i przedstawienia </a:t>
            </a:r>
            <a:r>
              <a:rPr lang="pl-PL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nowatorskich pomysłów</a:t>
            </a:r>
            <a:r>
              <a:rPr lang="pl-PL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w celu zaspokojenia potrzeb lub rozwiązania problemów.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DD76B5F-5BAA-48C6-9065-9AEF15D30B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5731" y="2057401"/>
            <a:ext cx="0" cy="2743200"/>
          </a:xfrm>
          <a:prstGeom prst="line">
            <a:avLst/>
          </a:prstGeom>
          <a:ln w="1587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05418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0120F84-A866-4D9F-8B1C-9120A013D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252FEFEF-6AC0-46B6-AC09-11FC56196F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0312" y="226665"/>
            <a:ext cx="11722608" cy="6382512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EC196E3-3423-440C-B023-38F453CA5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75512" y="870132"/>
            <a:ext cx="9792208" cy="1527078"/>
          </a:xfrm>
          <a:pattFill prst="openDmnd">
            <a:fgClr>
              <a:schemeClr val="accent1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pl-PL" sz="5400" b="1" dirty="0"/>
              <a:t>CECHY KREATYWNOŚCI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B1109EE-D221-445F-AFA0-C736482D2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5512" y="2557849"/>
            <a:ext cx="9792208" cy="3407862"/>
          </a:xfrm>
        </p:spPr>
        <p:txBody>
          <a:bodyPr>
            <a:normAutofit/>
          </a:bodyPr>
          <a:lstStyle/>
          <a:p>
            <a:pPr lvl="0"/>
            <a:r>
              <a:rPr lang="pl-PL" sz="2800" dirty="0"/>
              <a:t> wymaga zastosowania </a:t>
            </a:r>
            <a:r>
              <a:rPr lang="pl-PL" sz="2800" b="1" dirty="0"/>
              <a:t>wyobraźni</a:t>
            </a:r>
            <a:r>
              <a:rPr lang="pl-PL" sz="2800" dirty="0"/>
              <a:t> (oryginalność i efektywność),</a:t>
            </a:r>
          </a:p>
          <a:p>
            <a:pPr lvl="0"/>
            <a:r>
              <a:rPr lang="pl-PL" sz="2800" dirty="0"/>
              <a:t> kreatywne działanie jest celowym czynem, skierowanym na </a:t>
            </a:r>
            <a:r>
              <a:rPr lang="pl-PL" sz="2800" b="1" dirty="0"/>
              <a:t>osiągnięcie rezultatu</a:t>
            </a:r>
            <a:r>
              <a:rPr lang="pl-PL" sz="2800" dirty="0"/>
              <a:t>,</a:t>
            </a:r>
          </a:p>
          <a:p>
            <a:pPr lvl="0"/>
            <a:r>
              <a:rPr lang="pl-PL" sz="2800" dirty="0"/>
              <a:t> wynikiem kreatywnego działania jest </a:t>
            </a:r>
            <a:r>
              <a:rPr lang="pl-PL" sz="2800" b="1" dirty="0"/>
              <a:t>oryginalne dzieło</a:t>
            </a:r>
            <a:r>
              <a:rPr lang="pl-PL" sz="2800" dirty="0"/>
              <a:t>,</a:t>
            </a:r>
          </a:p>
          <a:p>
            <a:pPr lvl="0"/>
            <a:r>
              <a:rPr lang="pl-PL" sz="2800" dirty="0"/>
              <a:t> efekt powinien być </a:t>
            </a:r>
            <a:r>
              <a:rPr lang="pl-PL" sz="2800" b="1" dirty="0"/>
              <a:t>wartościowy</a:t>
            </a:r>
            <a:r>
              <a:rPr lang="pl-PL" sz="2800" dirty="0"/>
              <a:t> w koncepcji założonych celów </a:t>
            </a:r>
            <a:br>
              <a:rPr lang="pl-PL" sz="2800" dirty="0"/>
            </a:br>
            <a:r>
              <a:rPr lang="pl-PL" sz="2800" dirty="0"/>
              <a:t>(J. Fazlagić 2015, s. 19).</a:t>
            </a:r>
          </a:p>
          <a:p>
            <a:endParaRPr lang="pl-PL" sz="2800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941309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A009E310-C7C2-4F23-B466-4417C8ED3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0D9C7C-2C5D-4FFF-83DE-742A88A964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C31FF5-F97E-4082-BFC5-A880DB9F3F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01150" y="457200"/>
            <a:ext cx="8533646" cy="5943603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6015B4CE-42DE-4E9B-B800-B5B8142E6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72467" y="621793"/>
            <a:ext cx="8198780" cy="5614416"/>
          </a:xfrm>
          <a:prstGeom prst="rect">
            <a:avLst/>
          </a:prstGeom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01C9B08A-9486-438D-8793-0253FE953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44616" y="1099383"/>
            <a:ext cx="7417925" cy="1298862"/>
          </a:xfrm>
          <a:solidFill>
            <a:srgbClr val="E1E0F8"/>
          </a:solidFill>
        </p:spPr>
        <p:txBody>
          <a:bodyPr>
            <a:normAutofit/>
          </a:bodyPr>
          <a:lstStyle/>
          <a:p>
            <a:pPr algn="ctr"/>
            <a:r>
              <a:rPr lang="pl-PL" b="1" dirty="0"/>
              <a:t>Kreatywność, a twórczość</a:t>
            </a:r>
            <a:endParaRPr lang="pl-PL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8D3E00F-C86E-43D5-A022-8DA2406D3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4616" y="2626840"/>
            <a:ext cx="7245103" cy="3131777"/>
          </a:xfrm>
        </p:spPr>
        <p:txBody>
          <a:bodyPr>
            <a:normAutofit lnSpcReduction="10000"/>
          </a:bodyPr>
          <a:lstStyle/>
          <a:p>
            <a:r>
              <a:rPr lang="pl-PL" sz="3200" b="1" dirty="0"/>
              <a:t>Kreatywność</a:t>
            </a:r>
            <a:r>
              <a:rPr lang="pl-PL" sz="3200" dirty="0"/>
              <a:t> to potencjał danej jednostki do stworzenia czegoś nowego jej efektem może być pomysł, nowa zabawa itp.</a:t>
            </a:r>
          </a:p>
          <a:p>
            <a:r>
              <a:rPr lang="pl-PL" sz="3200" b="1" dirty="0"/>
              <a:t>Twórczość</a:t>
            </a:r>
            <a:r>
              <a:rPr lang="pl-PL" sz="3200" dirty="0"/>
              <a:t> identyfikowana jest z jednostką tworzącą konkretny wytwór oraz jej społecznym odbiorem.</a:t>
            </a:r>
          </a:p>
          <a:p>
            <a:endParaRPr lang="pl-PL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8754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0FCAE3F-32FF-4B20-BAC3-ACF456A70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201EB5E6-7381-4DF0-A191-C09AAE80B173}"/>
              </a:ext>
            </a:extLst>
          </p:cNvPr>
          <p:cNvSpPr txBox="1"/>
          <p:nvPr/>
        </p:nvSpPr>
        <p:spPr>
          <a:xfrm>
            <a:off x="455195" y="5100517"/>
            <a:ext cx="805123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4000"/>
              <a:t>Czy </a:t>
            </a:r>
            <a:r>
              <a:rPr lang="pl-PL" sz="4000" b="1"/>
              <a:t>trenowanie</a:t>
            </a:r>
            <a:r>
              <a:rPr lang="pl-PL" sz="4000"/>
              <a:t> (stymulowanie) i </a:t>
            </a:r>
            <a:r>
              <a:rPr lang="pl-PL" sz="4000" b="1"/>
              <a:t>rozwijanie </a:t>
            </a:r>
            <a:r>
              <a:rPr lang="pl-PL" sz="4000"/>
              <a:t>kreatywności jest możliwe?</a:t>
            </a:r>
            <a:endParaRPr lang="pl-PL" sz="4000" dirty="0"/>
          </a:p>
        </p:txBody>
      </p:sp>
    </p:spTree>
    <p:extLst>
      <p:ext uri="{BB962C8B-B14F-4D97-AF65-F5344CB8AC3E}">
        <p14:creationId xmlns:p14="http://schemas.microsoft.com/office/powerpoint/2010/main" val="1955087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openDmnd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0">
            <a:extLst>
              <a:ext uri="{FF2B5EF4-FFF2-40B4-BE49-F238E27FC236}">
                <a16:creationId xmlns:a16="http://schemas.microsoft.com/office/drawing/2014/main" id="{4D8F88A2-2EFC-4ECD-B9C1-6D328905AB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374" y="782439"/>
            <a:ext cx="10681252" cy="932061"/>
          </a:xfrm>
          <a:ln>
            <a:solidFill>
              <a:schemeClr val="tx1"/>
            </a:solidFill>
          </a:ln>
        </p:spPr>
        <p:txBody>
          <a:bodyPr>
            <a:normAutofit fontScale="90000"/>
          </a:bodyPr>
          <a:lstStyle/>
          <a:p>
            <a:r>
              <a:rPr lang="pl-PL" b="1" dirty="0"/>
              <a:t>ZASADY I STRATEGIE HEURYSTYCZNE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874A3D9-4CED-494A-BF42-35340A506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pattFill prst="openDmnd">
            <a:fgClr>
              <a:schemeClr val="bg2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pl-PL" sz="3200" b="1" dirty="0"/>
              <a:t>ZASADY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BD1E27A9-EB7E-4A07-9DA9-358A4D7891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752" y="2755898"/>
            <a:ext cx="4760976" cy="3459508"/>
          </a:xfrm>
        </p:spPr>
        <p:txBody>
          <a:bodyPr>
            <a:noAutofit/>
          </a:bodyPr>
          <a:lstStyle/>
          <a:p>
            <a:r>
              <a:rPr lang="pl-PL" sz="2200" b="1" dirty="0"/>
              <a:t>1.</a:t>
            </a:r>
            <a:r>
              <a:rPr lang="pl-PL" sz="2200" dirty="0"/>
              <a:t> Zasada różnorodności </a:t>
            </a:r>
          </a:p>
          <a:p>
            <a:r>
              <a:rPr lang="pl-PL" sz="2200" b="1" dirty="0"/>
              <a:t>2.</a:t>
            </a:r>
            <a:r>
              <a:rPr lang="pl-PL" sz="2200" dirty="0"/>
              <a:t> Zasada odroczonego wartościowania </a:t>
            </a:r>
          </a:p>
          <a:p>
            <a:r>
              <a:rPr lang="pl-PL" sz="2200" b="1" dirty="0"/>
              <a:t>3.</a:t>
            </a:r>
            <a:r>
              <a:rPr lang="pl-PL" sz="2200" dirty="0"/>
              <a:t> Zasada racjonalnej irracjonalności </a:t>
            </a:r>
          </a:p>
          <a:p>
            <a:r>
              <a:rPr lang="pl-PL" sz="2200" b="1" dirty="0"/>
              <a:t>4.</a:t>
            </a:r>
            <a:r>
              <a:rPr lang="pl-PL" sz="2200" dirty="0"/>
              <a:t> Zasada kompetentnej niekompetencji </a:t>
            </a:r>
          </a:p>
          <a:p>
            <a:r>
              <a:rPr lang="pl-PL" sz="2200" b="1" dirty="0"/>
              <a:t>5.</a:t>
            </a:r>
            <a:r>
              <a:rPr lang="pl-PL" sz="2200" dirty="0"/>
              <a:t> Zasada ludyczności </a:t>
            </a:r>
          </a:p>
          <a:p>
            <a:r>
              <a:rPr lang="pl-PL" sz="2200" b="1" dirty="0"/>
              <a:t>6.</a:t>
            </a:r>
            <a:r>
              <a:rPr lang="pl-PL" sz="2200" dirty="0"/>
              <a:t> Zasada aktualności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0F151961-AA3C-4973-967D-FE44AF69D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pattFill prst="openDmnd">
            <a:fgClr>
              <a:schemeClr val="bg2"/>
            </a:fgClr>
            <a:bgClr>
              <a:schemeClr val="bg1"/>
            </a:bgClr>
          </a:pattFill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r>
              <a:rPr lang="pl-PL" sz="3200" b="1" dirty="0"/>
              <a:t>STRATEGIE</a:t>
            </a:r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4542710B-B062-4E06-8E43-37833C945250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l-PL" sz="2800" b="1" dirty="0"/>
              <a:t>1. </a:t>
            </a:r>
            <a:r>
              <a:rPr lang="pl-PL" sz="2800" dirty="0"/>
              <a:t>Strategia wyniku idealnego </a:t>
            </a:r>
          </a:p>
          <a:p>
            <a:r>
              <a:rPr lang="pl-PL" sz="2800" b="1" dirty="0"/>
              <a:t>2.</a:t>
            </a:r>
            <a:r>
              <a:rPr lang="pl-PL" sz="2800" dirty="0"/>
              <a:t> Strategia zarodka </a:t>
            </a:r>
          </a:p>
          <a:p>
            <a:r>
              <a:rPr lang="pl-PL" sz="2800" b="1" dirty="0"/>
              <a:t>3.</a:t>
            </a:r>
            <a:r>
              <a:rPr lang="pl-PL" sz="2800" dirty="0"/>
              <a:t> Strategia nadmiaru </a:t>
            </a:r>
          </a:p>
          <a:p>
            <a:r>
              <a:rPr lang="pl-PL" sz="2800" b="1" dirty="0"/>
              <a:t>4. </a:t>
            </a:r>
            <a:r>
              <a:rPr lang="pl-PL" sz="2800" dirty="0"/>
              <a:t>Strategia twórczego oddalenia</a:t>
            </a:r>
          </a:p>
        </p:txBody>
      </p:sp>
    </p:spTree>
    <p:extLst>
      <p:ext uri="{BB962C8B-B14F-4D97-AF65-F5344CB8AC3E}">
        <p14:creationId xmlns:p14="http://schemas.microsoft.com/office/powerpoint/2010/main" val="14181280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84B5FFB-E400-49F0-8153-75622C96F4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9E734E7-3EBF-463F-9D80-2668EE36A7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4685F97-04E2-4F32-B20B-3CB5C4D1F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57F0196-A6E1-4D1C-B47F-8CF95D759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21404AE-4400-43A1-94EC-16F37AE015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96CF6F17-8CCC-492C-A2CB-97CCBF7CBB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93A3195-94A6-4E0A-BE4A-12564DAEE2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F91373ED-58A8-4EEA-959E-7BD3C97B15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B66F8A2C-B8CF-4B20-9A73-2ADCF6302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80C23B1-7427-4DF4-BFF1-60CD7E93B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0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133350" ty="330200" sx="85000" sy="85000" flip="xy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55235004-6339-4A08-B1C6-941CEBD6C6BD}"/>
              </a:ext>
            </a:extLst>
          </p:cNvPr>
          <p:cNvSpPr txBox="1"/>
          <p:nvPr/>
        </p:nvSpPr>
        <p:spPr>
          <a:xfrm>
            <a:off x="1307868" y="954952"/>
            <a:ext cx="97412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400" b="1" dirty="0"/>
              <a:t>KREATYWNOŚĆ W MARKETINGU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1E8549F-4749-42D6-B4EB-ED1A071BDAE8}"/>
              </a:ext>
            </a:extLst>
          </p:cNvPr>
          <p:cNvSpPr txBox="1"/>
          <p:nvPr/>
        </p:nvSpPr>
        <p:spPr>
          <a:xfrm>
            <a:off x="1529338" y="2738330"/>
            <a:ext cx="6189886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pl-PL" sz="2800" b="1" dirty="0"/>
              <a:t>1.</a:t>
            </a:r>
            <a:r>
              <a:rPr lang="pl-PL" sz="2800" dirty="0"/>
              <a:t> Umiejętność opowiadania</a:t>
            </a:r>
          </a:p>
          <a:p>
            <a:pPr lvl="0"/>
            <a:r>
              <a:rPr lang="pl-PL" sz="2800" b="1" dirty="0"/>
              <a:t>2. </a:t>
            </a:r>
            <a:r>
              <a:rPr lang="pl-PL" sz="2800" dirty="0"/>
              <a:t>Myślenie obrazowe</a:t>
            </a:r>
          </a:p>
          <a:p>
            <a:pPr lvl="0"/>
            <a:r>
              <a:rPr lang="pl-PL" sz="2800" b="1" dirty="0"/>
              <a:t>3.</a:t>
            </a:r>
            <a:r>
              <a:rPr lang="pl-PL" sz="2800" dirty="0"/>
              <a:t> Coraz więcej ludzi może włączyć się w komunikację bezpośrednią</a:t>
            </a:r>
          </a:p>
          <a:p>
            <a:pPr lvl="0"/>
            <a:r>
              <a:rPr lang="pl-PL" sz="2800" b="1" dirty="0"/>
              <a:t>4.</a:t>
            </a:r>
            <a:r>
              <a:rPr lang="pl-PL" sz="2800" dirty="0"/>
              <a:t> Działania lokalne zastępują działania globalne</a:t>
            </a:r>
          </a:p>
          <a:p>
            <a:pPr lvl="0"/>
            <a:r>
              <a:rPr lang="pl-PL" sz="2800" b="1" dirty="0"/>
              <a:t>5.</a:t>
            </a:r>
            <a:r>
              <a:rPr lang="pl-PL" sz="2800" dirty="0"/>
              <a:t> Adaptacja</a:t>
            </a:r>
          </a:p>
          <a:p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5F4EE7E-50EF-4FB9-85D7-F8B7A84BD11E}"/>
              </a:ext>
            </a:extLst>
          </p:cNvPr>
          <p:cNvSpPr txBox="1"/>
          <p:nvPr/>
        </p:nvSpPr>
        <p:spPr>
          <a:xfrm>
            <a:off x="1529337" y="1779007"/>
            <a:ext cx="6027584" cy="95410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pl-PL" sz="2800" b="1" dirty="0"/>
              <a:t>STRATEGIE WYKORZYSTYWANE W BRANŻY PR</a:t>
            </a:r>
          </a:p>
        </p:txBody>
      </p:sp>
      <p:pic>
        <p:nvPicPr>
          <p:cNvPr id="9" name="Graphic 8" descr="Head with Gears">
            <a:extLst>
              <a:ext uri="{FF2B5EF4-FFF2-40B4-BE49-F238E27FC236}">
                <a16:creationId xmlns:a16="http://schemas.microsoft.com/office/drawing/2014/main" id="{A682C2EB-6558-417D-955A-B39896A203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722138" y="2618982"/>
            <a:ext cx="2062108" cy="2062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2489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ytuł 3">
            <a:extLst>
              <a:ext uri="{FF2B5EF4-FFF2-40B4-BE49-F238E27FC236}">
                <a16:creationId xmlns:a16="http://schemas.microsoft.com/office/drawing/2014/main" id="{B4935CE2-0CA3-4B20-8A85-6A75F86F726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PRACA W GRUPACH</a:t>
            </a:r>
          </a:p>
        </p:txBody>
      </p:sp>
      <p:sp>
        <p:nvSpPr>
          <p:cNvPr id="5" name="Podtytuł 4">
            <a:extLst>
              <a:ext uri="{FF2B5EF4-FFF2-40B4-BE49-F238E27FC236}">
                <a16:creationId xmlns:a16="http://schemas.microsoft.com/office/drawing/2014/main" id="{4FA735A3-89F3-4FD0-B6CB-0CD286D107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WYMYŚLCIE NAZWY GRUP NA PODSTAWIE KOLORÓW, KTÓRE DOSTALIŚCIE</a:t>
            </a:r>
          </a:p>
        </p:txBody>
      </p:sp>
    </p:spTree>
    <p:extLst>
      <p:ext uri="{BB962C8B-B14F-4D97-AF65-F5344CB8AC3E}">
        <p14:creationId xmlns:p14="http://schemas.microsoft.com/office/powerpoint/2010/main" val="1134214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04BED5A-E98E-4DA0-BAA5-4F6AB24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B64B94A-E40E-48CE-BD7B-C1A30AE572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3982" y="488542"/>
            <a:ext cx="11244036" cy="5880916"/>
          </a:xfrm>
          <a:prstGeom prst="rect">
            <a:avLst/>
          </a:prstGeom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3E7820D-A6DC-4931-AC2B-578DED768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372" y="1000370"/>
            <a:ext cx="3462079" cy="4857262"/>
          </a:xfrm>
          <a:pattFill prst="pct5">
            <a:fgClr>
              <a:schemeClr val="accent1"/>
            </a:fgClr>
            <a:bgClr>
              <a:schemeClr val="bg1"/>
            </a:bgClr>
          </a:pattFill>
        </p:spPr>
        <p:txBody>
          <a:bodyPr>
            <a:normAutofit/>
          </a:bodyPr>
          <a:lstStyle/>
          <a:p>
            <a:pPr algn="ctr"/>
            <a:r>
              <a:rPr lang="pl-PL" sz="4400" b="1">
                <a:solidFill>
                  <a:schemeClr val="tx1"/>
                </a:solidFill>
              </a:rPr>
              <a:t>EMOCJE</a:t>
            </a:r>
            <a:endParaRPr lang="pl-PL" sz="4400" b="1" dirty="0">
              <a:solidFill>
                <a:schemeClr val="tx1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9EC5CA6-6479-49D5-B4B5-5643D26B8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84442" y="2057401"/>
            <a:ext cx="0" cy="27432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EF5D73C-C479-4615-9434-68BB5EB4DB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91" y="1000370"/>
            <a:ext cx="6212310" cy="4857262"/>
          </a:xfrm>
        </p:spPr>
        <p:txBody>
          <a:bodyPr anchor="ctr">
            <a:normAutofit/>
          </a:bodyPr>
          <a:lstStyle/>
          <a:p>
            <a:r>
              <a:rPr lang="pl-PL" sz="3200">
                <a:solidFill>
                  <a:srgbClr val="FFFFFF"/>
                </a:solidFill>
              </a:rPr>
              <a:t>Ochotnicy za pomocą body language pokazują wylosowaną emocję. </a:t>
            </a:r>
          </a:p>
          <a:p>
            <a:r>
              <a:rPr lang="pl-PL" sz="3200">
                <a:solidFill>
                  <a:srgbClr val="FFFFFF"/>
                </a:solidFill>
              </a:rPr>
              <a:t>Każdy ochotnik zostanie nagrodzony PYSZNYM ŚWIĄTECZNYM CIASTECZKIEM </a:t>
            </a:r>
            <a:r>
              <a:rPr lang="pl-PL" sz="3200">
                <a:solidFill>
                  <a:srgbClr val="FFFFFF"/>
                </a:solidFill>
                <a:sym typeface="Wingdings" panose="05000000000000000000" pitchFamily="2" charset="2"/>
              </a:rPr>
              <a:t> </a:t>
            </a:r>
            <a:endParaRPr lang="pl-PL" sz="32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1B26337-5AA4-470D-9687-5907CB53BA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9036" y="685800"/>
            <a:ext cx="10853928" cy="5486400"/>
          </a:xfrm>
          <a:prstGeom prst="rect">
            <a:avLst/>
          </a:prstGeom>
          <a:noFill/>
          <a:ln w="6350" cap="sq" cmpd="sng" algn="ctr">
            <a:solidFill>
              <a:schemeClr val="bg1"/>
            </a:solidFill>
            <a:prstDash val="solid"/>
            <a:miter lim="800000"/>
          </a:ln>
          <a:effectLst/>
        </p:spPr>
      </p:sp>
    </p:spTree>
    <p:extLst>
      <p:ext uri="{BB962C8B-B14F-4D97-AF65-F5344CB8AC3E}">
        <p14:creationId xmlns:p14="http://schemas.microsoft.com/office/powerpoint/2010/main" val="252296241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736059"/>
      </a:dk2>
      <a:lt2>
        <a:srgbClr val="E7E0C7"/>
      </a:lt2>
      <a:accent1>
        <a:srgbClr val="92B0C8"/>
      </a:accent1>
      <a:accent2>
        <a:srgbClr val="E37C3D"/>
      </a:accent2>
      <a:accent3>
        <a:srgbClr val="A5AB81"/>
      </a:accent3>
      <a:accent4>
        <a:srgbClr val="E9B635"/>
      </a:accent4>
      <a:accent5>
        <a:srgbClr val="7BA79D"/>
      </a:accent5>
      <a:accent6>
        <a:srgbClr val="968C8C"/>
      </a:accent6>
      <a:hlink>
        <a:srgbClr val="F7A115"/>
      </a:hlink>
      <a:folHlink>
        <a:srgbClr val="969696"/>
      </a:folHlink>
    </a:clrScheme>
    <a:fontScheme name="Savon">
      <a:maj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3F20CFC1-E34F-405B-AA49-5BE0E194F1B3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440</Words>
  <Application>Microsoft Office PowerPoint</Application>
  <PresentationFormat>Panoramiczny</PresentationFormat>
  <Paragraphs>70</Paragraphs>
  <Slides>16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19" baseType="lpstr">
      <vt:lpstr>Calibri</vt:lpstr>
      <vt:lpstr>Garamond</vt:lpstr>
      <vt:lpstr>Savon</vt:lpstr>
      <vt:lpstr>KREATYWNOŚĆ W KOMUNIKACJI</vt:lpstr>
      <vt:lpstr>CZYM JEST KREATYWNOŚĆ?</vt:lpstr>
      <vt:lpstr>CECHY KREATYWNOŚCI</vt:lpstr>
      <vt:lpstr>Kreatywność, a twórczość</vt:lpstr>
      <vt:lpstr>Prezentacja programu PowerPoint</vt:lpstr>
      <vt:lpstr>ZASADY I STRATEGIE HEURYSTYCZNE</vt:lpstr>
      <vt:lpstr>Prezentacja programu PowerPoint</vt:lpstr>
      <vt:lpstr>PRACA W GRUPACH</vt:lpstr>
      <vt:lpstr>EMOCJE</vt:lpstr>
      <vt:lpstr>SKOJARZENIA</vt:lpstr>
      <vt:lpstr>SZYFR</vt:lpstr>
      <vt:lpstr>ŚPIEWAJĄCE FORTEPIANY</vt:lpstr>
      <vt:lpstr>RYSOWANIE</vt:lpstr>
      <vt:lpstr>Prezentacja programu PowerPoint</vt:lpstr>
      <vt:lpstr>BIBLIOGRAFIA </vt:lpstr>
      <vt:lpstr>DZIĘKUJEMY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KREATYWNOŚĆ W KOMUNIKACJI</dc:title>
  <dc:creator>Iwanttodieinchanel</dc:creator>
  <cp:lastModifiedBy>dell</cp:lastModifiedBy>
  <cp:revision>4</cp:revision>
  <dcterms:created xsi:type="dcterms:W3CDTF">2018-12-05T13:42:27Z</dcterms:created>
  <dcterms:modified xsi:type="dcterms:W3CDTF">2018-12-05T22:49:29Z</dcterms:modified>
</cp:coreProperties>
</file>